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C9BEF2E-B462-46F4-9A0A-8D50B6DC50E9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D012A9D-34DB-4071-88D2-0CB5436EC4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675383"/>
          </a:xfrm>
        </p:spPr>
        <p:txBody>
          <a:bodyPr/>
          <a:lstStyle/>
          <a:p>
            <a:r>
              <a:rPr lang="fa-IR" dirty="0"/>
              <a:t>احیا درنوزاد نارس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509120"/>
            <a:ext cx="6912768" cy="1663080"/>
          </a:xfrm>
        </p:spPr>
        <p:txBody>
          <a:bodyPr/>
          <a:lstStyle/>
          <a:p>
            <a:r>
              <a:rPr lang="fa-IR" dirty="0"/>
              <a:t>دکتر منیژه قره باغی</a:t>
            </a:r>
          </a:p>
          <a:p>
            <a:r>
              <a:rPr lang="fa-IR" dirty="0"/>
              <a:t>استاد گروه اطفال دانشگاه علوم پزشکی تبریز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8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نحوه تهویه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/>
              <a:t>استفاده از </a:t>
            </a:r>
            <a:r>
              <a:rPr lang="en-US" sz="2800" dirty="0"/>
              <a:t>CPAP</a:t>
            </a:r>
            <a:r>
              <a:rPr lang="fa-IR" sz="2800" dirty="0"/>
              <a:t> در صورت داشتن تنفس خودبخودی به جای لوله گذاری تراشه</a:t>
            </a:r>
          </a:p>
          <a:p>
            <a:pPr algn="r" rtl="1"/>
            <a:r>
              <a:rPr lang="fa-IR" sz="2800" dirty="0"/>
              <a:t>استفاده از کمترین فشار باز کننده ریه برای ایجاد ضربان قلب بالای 100 در دقیقه</a:t>
            </a:r>
          </a:p>
          <a:p>
            <a:pPr algn="r" rtl="1"/>
            <a:r>
              <a:rPr lang="fa-IR" sz="2800" dirty="0"/>
              <a:t>درصورت تهویه با فشار مثبت استفاده از وسیله ای که </a:t>
            </a:r>
            <a:r>
              <a:rPr lang="en-US" sz="2800" dirty="0"/>
              <a:t>PEEP </a:t>
            </a:r>
            <a:r>
              <a:rPr lang="fa-IR" sz="2800" dirty="0"/>
              <a:t> هم ایجاد کند</a:t>
            </a:r>
          </a:p>
          <a:p>
            <a:pPr algn="r" rtl="1"/>
            <a:r>
              <a:rPr lang="fa-IR" sz="2800" dirty="0"/>
              <a:t>در صورت نیاز به انتوباسیون در نوزاد نارس تجویز سورفاکتانت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928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r>
              <a:rPr lang="fa-IR" dirty="0"/>
              <a:t>تجویز اکسیژن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/>
              <a:t>تجویز اکسیژن اضافی بعد از برقراری مجدد پرفوزیون باعث تشدید ازردگی بافتی می شود</a:t>
            </a:r>
          </a:p>
          <a:p>
            <a:pPr algn="r" rtl="1"/>
            <a:r>
              <a:rPr lang="fa-IR" sz="2800" dirty="0"/>
              <a:t>اسیب ری پرفوزیون در نارسها بیشتر است</a:t>
            </a:r>
          </a:p>
          <a:p>
            <a:pPr algn="r" rtl="1"/>
            <a:r>
              <a:rPr lang="fa-IR" sz="2800" dirty="0"/>
              <a:t>نیاز به اکسیژ</a:t>
            </a:r>
            <a:r>
              <a:rPr lang="en-US" sz="2800" dirty="0"/>
              <a:t> </a:t>
            </a:r>
            <a:r>
              <a:rPr lang="fa-IR" sz="2800" dirty="0"/>
              <a:t>ن در نارسها بیشتر است</a:t>
            </a:r>
          </a:p>
          <a:p>
            <a:pPr algn="r" rtl="1"/>
            <a:r>
              <a:rPr lang="fa-IR" sz="2800" dirty="0"/>
              <a:t>لزوم سبک سنگین کردن اصلاح سریع  ساچوراسیون نسبت به  عوارض اکسیژن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3200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fa-IR" dirty="0"/>
              <a:t>مراقبت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896544"/>
          </a:xfrm>
        </p:spPr>
        <p:txBody>
          <a:bodyPr/>
          <a:lstStyle/>
          <a:p>
            <a:pPr algn="r" rtl="1"/>
            <a:r>
              <a:rPr lang="fa-IR" sz="2800" dirty="0"/>
              <a:t>در نوزادان نارس زیر 35 هفته شروع احیا با اکسیژن 21 تا 30درصد</a:t>
            </a:r>
          </a:p>
          <a:p>
            <a:pPr algn="r" rtl="1"/>
            <a:r>
              <a:rPr lang="fa-IR" sz="2800" dirty="0"/>
              <a:t>دستکاری ها کم</a:t>
            </a:r>
          </a:p>
          <a:p>
            <a:pPr algn="r" rtl="1"/>
            <a:r>
              <a:rPr lang="fa-IR" sz="2800" dirty="0"/>
              <a:t>عدم وضعیت </a:t>
            </a:r>
            <a:r>
              <a:rPr lang="en-US" sz="2800" dirty="0" err="1"/>
              <a:t>trendelenberge</a:t>
            </a:r>
            <a:endParaRPr lang="fa-IR" sz="2800" dirty="0"/>
          </a:p>
          <a:p>
            <a:pPr algn="r" rtl="1"/>
            <a:r>
              <a:rPr lang="fa-IR" sz="2800" dirty="0"/>
              <a:t>عدم استفاده از فشارهای بالا (پنوموتوراکس، کاهش برگشت وریدی)</a:t>
            </a:r>
          </a:p>
          <a:p>
            <a:pPr algn="r" rtl="1"/>
            <a:r>
              <a:rPr lang="fa-IR" sz="2800" dirty="0"/>
              <a:t>پالس اکسی متری وتعدیل اکسیژن</a:t>
            </a:r>
          </a:p>
          <a:p>
            <a:pPr algn="r" rtl="1"/>
            <a:r>
              <a:rPr lang="fa-IR" sz="2800" dirty="0"/>
              <a:t>عدم تجویز سریع مایعات(5-10 دقیقه)</a:t>
            </a:r>
          </a:p>
          <a:p>
            <a:pPr algn="r" rtl="1"/>
            <a:endParaRPr lang="fa-IR" sz="28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53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مراقبت های بعد از احیا در نوزاد نارس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/>
              <a:t>کنترل اکسیژن و تهویه</a:t>
            </a:r>
          </a:p>
          <a:p>
            <a:pPr algn="r" rtl="1"/>
            <a:r>
              <a:rPr lang="fa-IR" sz="3200" dirty="0"/>
              <a:t>کنترل دمای بدن نوزاد</a:t>
            </a:r>
          </a:p>
          <a:p>
            <a:pPr algn="r" rtl="1"/>
            <a:r>
              <a:rPr lang="fa-IR" sz="3200" dirty="0"/>
              <a:t>مانیتور قند خون</a:t>
            </a:r>
          </a:p>
          <a:p>
            <a:pPr algn="r" rtl="1"/>
            <a:r>
              <a:rPr lang="fa-IR" sz="3200" dirty="0"/>
              <a:t>مانیتور اپنه و برادیکاردی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3665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fa-IR" dirty="0"/>
              <a:t>کلامپ تاخیری بند ناف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/>
              <a:t>تثبیت کاردیوواسکولر</a:t>
            </a:r>
          </a:p>
          <a:p>
            <a:pPr algn="r" rtl="1"/>
            <a:r>
              <a:rPr lang="fa-IR" sz="3200" dirty="0"/>
              <a:t>کاهش خونریزی مغزی، انتروکولیت نکروزان</a:t>
            </a:r>
          </a:p>
          <a:p>
            <a:pPr algn="r" rtl="1"/>
            <a:r>
              <a:rPr lang="fa-IR" sz="3200" dirty="0"/>
              <a:t>در نوزاد </a:t>
            </a:r>
            <a:r>
              <a:rPr lang="en-US" sz="3200" dirty="0"/>
              <a:t>vigorous </a:t>
            </a:r>
            <a:r>
              <a:rPr lang="fa-IR" sz="3200" dirty="0"/>
              <a:t> 30 تا 60 ثانیه</a:t>
            </a:r>
          </a:p>
          <a:p>
            <a:pPr algn="r" rtl="1"/>
            <a:r>
              <a:rPr lang="fa-IR" sz="3200" dirty="0"/>
              <a:t>عدم تاخیر کلامپ در </a:t>
            </a:r>
          </a:p>
          <a:p>
            <a:pPr lvl="1" algn="r" rtl="1"/>
            <a:r>
              <a:rPr lang="fa-IR" sz="2000" dirty="0"/>
              <a:t>کندگی جفت</a:t>
            </a:r>
          </a:p>
          <a:p>
            <a:pPr lvl="1" algn="r" rtl="1"/>
            <a:r>
              <a:rPr lang="fa-IR" sz="2000" dirty="0"/>
              <a:t>جفت سرراهی</a:t>
            </a:r>
          </a:p>
          <a:p>
            <a:pPr lvl="1" algn="r" rtl="1"/>
            <a:r>
              <a:rPr lang="fa-IR" sz="2000" dirty="0"/>
              <a:t>وازا پره ویا</a:t>
            </a:r>
          </a:p>
          <a:p>
            <a:pPr lvl="1" algn="r" rtl="1"/>
            <a:r>
              <a:rPr lang="fa-IR" sz="2000" dirty="0"/>
              <a:t>گره بندناف</a:t>
            </a:r>
          </a:p>
          <a:p>
            <a:pPr lvl="1" algn="r" rtl="1"/>
            <a:r>
              <a:rPr lang="fa-IR" sz="2000" dirty="0"/>
              <a:t>عدم اتفاق نظر در نوزاد غیر </a:t>
            </a:r>
            <a:r>
              <a:rPr lang="en-US" sz="2000" dirty="0"/>
              <a:t>vigorous</a:t>
            </a:r>
          </a:p>
        </p:txBody>
      </p:sp>
    </p:spTree>
    <p:extLst>
      <p:ext uri="{BB962C8B-B14F-4D97-AF65-F5344CB8AC3E}">
        <p14:creationId xmlns:p14="http://schemas.microsoft.com/office/powerpoint/2010/main" val="4180902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مشاوره با والدین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/>
              <a:t>توضیح اهداف با برقراری رابطه اعتماد جهت تصمیم گیری مشترک</a:t>
            </a:r>
          </a:p>
          <a:p>
            <a:pPr algn="r" rtl="1"/>
            <a:r>
              <a:rPr lang="fa-IR" sz="2800" dirty="0"/>
              <a:t>اشنایی با </a:t>
            </a:r>
            <a:r>
              <a:rPr lang="en-US" sz="2800" dirty="0"/>
              <a:t>outcome</a:t>
            </a:r>
            <a:r>
              <a:rPr lang="fa-IR" sz="2800" dirty="0"/>
              <a:t> ملی، منطقه ای و محدودیت ها</a:t>
            </a:r>
          </a:p>
          <a:p>
            <a:pPr algn="r" rtl="1"/>
            <a:r>
              <a:rPr lang="fa-IR" sz="2800" dirty="0"/>
              <a:t>هماهنگی قبلی با همکاران زنان مامایی</a:t>
            </a:r>
          </a:p>
          <a:p>
            <a:pPr algn="r" rtl="1"/>
            <a:r>
              <a:rPr lang="fa-IR" sz="2800" dirty="0"/>
              <a:t>معرفی خود</a:t>
            </a:r>
          </a:p>
          <a:p>
            <a:pPr algn="r" rtl="1"/>
            <a:r>
              <a:rPr lang="fa-IR" sz="2800" dirty="0"/>
              <a:t>استفاده از زبان ساده و قابل فهم</a:t>
            </a:r>
          </a:p>
          <a:p>
            <a:pPr algn="r" rtl="1"/>
            <a:r>
              <a:rPr lang="fa-IR" sz="2800" dirty="0"/>
              <a:t>نه خیلی منفی نه خیلی مثبت و غیر معقول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06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/>
              <a:t>استفاده از تصاویر و جداول و نمودار</a:t>
            </a:r>
          </a:p>
          <a:p>
            <a:pPr algn="r" rtl="1"/>
            <a:r>
              <a:rPr lang="fa-IR" sz="3200" dirty="0"/>
              <a:t>مستند سازی خلاصه مباحث طرح شده در ملاقات با والدین</a:t>
            </a:r>
          </a:p>
          <a:p>
            <a:pPr algn="r" rtl="1"/>
            <a:r>
              <a:rPr lang="fa-IR" sz="3200" dirty="0"/>
              <a:t>توافق با اعضای تیم خود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4991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/>
              <a:t>چرا نارسی ریسک فاکتور بروز عوارض است</a:t>
            </a:r>
          </a:p>
          <a:p>
            <a:pPr algn="r" rtl="1"/>
            <a:r>
              <a:rPr lang="fa-IR" sz="2800" dirty="0"/>
              <a:t>منابع اضافی مورد نیاز</a:t>
            </a:r>
          </a:p>
          <a:p>
            <a:pPr algn="r" rtl="1"/>
            <a:r>
              <a:rPr lang="fa-IR" sz="2800" dirty="0"/>
              <a:t>تدابیر اضافی مورد نیاز</a:t>
            </a:r>
          </a:p>
          <a:p>
            <a:pPr algn="r" rtl="1"/>
            <a:r>
              <a:rPr lang="fa-IR" sz="2800" dirty="0"/>
              <a:t>نحوه تهویه نوزاد نارس</a:t>
            </a:r>
          </a:p>
          <a:p>
            <a:pPr algn="r" rtl="1"/>
            <a:r>
              <a:rPr lang="fa-IR" sz="2800" dirty="0"/>
              <a:t>اکسیژن درمانی</a:t>
            </a:r>
          </a:p>
          <a:p>
            <a:pPr algn="r" rtl="1"/>
            <a:r>
              <a:rPr lang="fa-IR" sz="2800" dirty="0"/>
              <a:t>کاهش عوارض مغزی ، ریوی</a:t>
            </a:r>
          </a:p>
          <a:p>
            <a:pPr algn="r" rtl="1"/>
            <a:r>
              <a:rPr lang="fa-IR" sz="2800" dirty="0"/>
              <a:t>مراقبت های بعد از احیا</a:t>
            </a:r>
          </a:p>
          <a:p>
            <a:pPr algn="r" rtl="1"/>
            <a:r>
              <a:rPr lang="fa-IR" sz="2800" dirty="0"/>
              <a:t>مشاوره با والدین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206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fa-IR" dirty="0"/>
              <a:t>علت پر خطربودن نوزاد نارس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sz="3200" dirty="0"/>
              <a:t>پوست نازک</a:t>
            </a:r>
          </a:p>
          <a:p>
            <a:pPr algn="r" rtl="1"/>
            <a:r>
              <a:rPr lang="fa-IR" sz="3200" dirty="0"/>
              <a:t>عضلات ضعیف قفسه سینه</a:t>
            </a:r>
          </a:p>
          <a:p>
            <a:pPr algn="r" rtl="1"/>
            <a:r>
              <a:rPr lang="fa-IR" sz="3200" dirty="0"/>
              <a:t>عدم تکامل ریه</a:t>
            </a:r>
          </a:p>
          <a:p>
            <a:pPr algn="r" rtl="1"/>
            <a:r>
              <a:rPr lang="fa-IR" sz="3200" dirty="0"/>
              <a:t>عدم تکامل بافتها و آسیب پذیری</a:t>
            </a:r>
          </a:p>
          <a:p>
            <a:pPr algn="r" rtl="1"/>
            <a:r>
              <a:rPr lang="fa-IR" sz="3200" dirty="0"/>
              <a:t>استعداد به عفونت</a:t>
            </a:r>
          </a:p>
          <a:p>
            <a:pPr algn="r" rtl="1"/>
            <a:r>
              <a:rPr lang="fa-IR" sz="3200" dirty="0"/>
              <a:t>حجم خون کمتر</a:t>
            </a:r>
          </a:p>
          <a:p>
            <a:pPr algn="r" rtl="1"/>
            <a:r>
              <a:rPr lang="fa-IR" sz="3200" dirty="0"/>
              <a:t> نارسی عروق خونی</a:t>
            </a:r>
          </a:p>
          <a:p>
            <a:pPr algn="r" rtl="1"/>
            <a:r>
              <a:rPr lang="fa-IR" sz="3200" dirty="0"/>
              <a:t>ذخایر متابولیک کمتر</a:t>
            </a:r>
          </a:p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6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67544"/>
          </a:xfrm>
        </p:spPr>
        <p:txBody>
          <a:bodyPr/>
          <a:lstStyle/>
          <a:p>
            <a:r>
              <a:rPr lang="fa-IR" dirty="0"/>
              <a:t>منابع مورد نیاز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/>
              <a:t>در نوزاد نارس زیر 32 هفته</a:t>
            </a:r>
          </a:p>
          <a:p>
            <a:pPr lvl="1" algn="r" rtl="1"/>
            <a:r>
              <a:rPr lang="fa-IR" sz="2000" dirty="0"/>
              <a:t>پوشش/ کیسه  پلی اتیلنی</a:t>
            </a:r>
          </a:p>
          <a:p>
            <a:pPr lvl="1" algn="r" rtl="1"/>
            <a:r>
              <a:rPr lang="fa-IR" sz="2000" dirty="0"/>
              <a:t>تشک</a:t>
            </a:r>
          </a:p>
          <a:p>
            <a:pPr lvl="1" algn="r" rtl="1"/>
            <a:r>
              <a:rPr lang="fa-IR" sz="2000" dirty="0"/>
              <a:t>وارمر سروکنترل</a:t>
            </a:r>
          </a:p>
          <a:p>
            <a:pPr algn="r" rtl="1"/>
            <a:r>
              <a:rPr lang="fa-IR" sz="3200" dirty="0"/>
              <a:t>اکسیژن با بلندر و پالس اکسی متر</a:t>
            </a:r>
          </a:p>
          <a:p>
            <a:pPr algn="r" rtl="1"/>
            <a:r>
              <a:rPr lang="fa-IR" sz="3200" dirty="0"/>
              <a:t>نوار قلبی</a:t>
            </a:r>
          </a:p>
        </p:txBody>
      </p:sp>
    </p:spTree>
    <p:extLst>
      <p:ext uri="{BB962C8B-B14F-4D97-AF65-F5344CB8AC3E}">
        <p14:creationId xmlns:p14="http://schemas.microsoft.com/office/powerpoint/2010/main" val="1433533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/>
              <a:t>دستگاه نئوپاف یا بگ وابسته به جریان</a:t>
            </a:r>
          </a:p>
          <a:p>
            <a:pPr algn="r" rtl="1"/>
            <a:r>
              <a:rPr lang="fa-IR" sz="3200" dirty="0"/>
              <a:t>ماسک با سایز مناسب</a:t>
            </a:r>
          </a:p>
          <a:p>
            <a:pPr algn="r" rtl="1"/>
            <a:r>
              <a:rPr lang="fa-IR" sz="3200" dirty="0"/>
              <a:t>لارنگوسکوپ با تیغه 0 یا00</a:t>
            </a:r>
          </a:p>
          <a:p>
            <a:pPr algn="r" rtl="1"/>
            <a:r>
              <a:rPr lang="fa-IR" sz="3200" dirty="0"/>
              <a:t>لوله تراشه شماره 2.5 یا 3 </a:t>
            </a:r>
          </a:p>
          <a:p>
            <a:pPr algn="r" rtl="1"/>
            <a:r>
              <a:rPr lang="fa-IR" sz="3200" dirty="0"/>
              <a:t>انکوباتور از قبل گرم شده</a:t>
            </a:r>
          </a:p>
          <a:p>
            <a:pPr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5652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/>
              <a:t>لازم است نوزاد در تمام مراحل احیا کاملا پوشانده شده باشد</a:t>
            </a:r>
          </a:p>
          <a:p>
            <a:pPr algn="r" rtl="1"/>
            <a:r>
              <a:rPr lang="fa-IR" sz="3200" dirty="0"/>
              <a:t>در موقع تعبیه کاتتر نافی سوراخ کوچکی در پوشش نایلونی ایجاد شود</a:t>
            </a:r>
          </a:p>
          <a:p>
            <a:pPr algn="r" rtl="1"/>
            <a:r>
              <a:rPr lang="fa-IR" sz="3200" dirty="0"/>
              <a:t>کنترل مکرر دمای بدن نوزاد برای اجتناب از هیپوترمی یا هیپرترمی</a:t>
            </a:r>
          </a:p>
          <a:p>
            <a:pPr algn="r" rtl="1"/>
            <a:r>
              <a:rPr lang="fa-IR" sz="3200" dirty="0"/>
              <a:t>حفظ دمای بدن نوزاد در محدوده 36.5 تا 37.5 درجه سانتی گراد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1835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/>
              <a:t>افزایش دمای اتاق به 23 تا 25 درجه سانتی گراد</a:t>
            </a:r>
          </a:p>
          <a:p>
            <a:pPr algn="r" rtl="1"/>
            <a:r>
              <a:rPr lang="fa-IR" sz="3600" dirty="0"/>
              <a:t>روشن کردن وارمر از قبل </a:t>
            </a:r>
          </a:p>
          <a:p>
            <a:pPr algn="r" rtl="1"/>
            <a:r>
              <a:rPr lang="fa-IR" sz="3600" dirty="0"/>
              <a:t>در نوزادان نارس زیر 32 هفته استفاده از</a:t>
            </a:r>
          </a:p>
          <a:p>
            <a:pPr lvl="1" algn="r" rtl="1"/>
            <a:r>
              <a:rPr lang="fa-IR" sz="2400" dirty="0"/>
              <a:t> تشک حرارتی </a:t>
            </a:r>
          </a:p>
          <a:p>
            <a:pPr lvl="1" algn="r" rtl="1"/>
            <a:r>
              <a:rPr lang="fa-IR" sz="2400" dirty="0"/>
              <a:t> پتو </a:t>
            </a:r>
          </a:p>
          <a:p>
            <a:pPr lvl="1" algn="r" rtl="1"/>
            <a:r>
              <a:rPr lang="fa-IR" sz="2400" dirty="0"/>
              <a:t> پوشش یا کیسه  پلی اتیلنی</a:t>
            </a:r>
          </a:p>
          <a:p>
            <a:pPr lvl="1" algn="r" rtl="1"/>
            <a:r>
              <a:rPr lang="fa-IR" sz="2400" dirty="0"/>
              <a:t>کیسه فریزر زیپ دار</a:t>
            </a:r>
          </a:p>
          <a:p>
            <a:pPr lvl="1" algn="r" rtl="1"/>
            <a:r>
              <a:rPr lang="fa-IR" sz="2400" dirty="0"/>
              <a:t>سلفون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824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474" y="980728"/>
            <a:ext cx="6059929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256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58" y="1412776"/>
            <a:ext cx="5529087" cy="4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405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82</TotalTime>
  <Words>491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Executive</vt:lpstr>
      <vt:lpstr>احیا درنوزاد نارس</vt:lpstr>
      <vt:lpstr>اهداف</vt:lpstr>
      <vt:lpstr>علت پر خطربودن نوزاد نارس</vt:lpstr>
      <vt:lpstr>منابع مورد نیاز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نحوه تهویه</vt:lpstr>
      <vt:lpstr>تجویز اکسیژن</vt:lpstr>
      <vt:lpstr>مراقبت ها</vt:lpstr>
      <vt:lpstr>مراقبت های بعد از احیا در نوزاد نارس</vt:lpstr>
      <vt:lpstr>کلامپ تاخیری بند ناف</vt:lpstr>
      <vt:lpstr>مشاوره با والدین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نوزاد نارس</dc:title>
  <dc:creator>alzahra</dc:creator>
  <cp:lastModifiedBy>Unknown User</cp:lastModifiedBy>
  <cp:revision>11</cp:revision>
  <dcterms:created xsi:type="dcterms:W3CDTF">2020-12-21T07:58:12Z</dcterms:created>
  <dcterms:modified xsi:type="dcterms:W3CDTF">2020-12-21T10:09:31Z</dcterms:modified>
</cp:coreProperties>
</file>